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 Bold" pitchFamily="2" charset="0"/>
      <p:bold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Montserrat Light" pitchFamily="2" charset="0"/>
      <p:regular r:id="rId18"/>
      <p:italic r:id="rId19"/>
    </p:embeddedFont>
    <p:embeddedFont>
      <p:font typeface="Source Sans 3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-330" y="-10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E6B2C-EC3B-4713-9BB5-A4ADF854669A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EC457-7387-429B-A0EE-1E9821B8C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1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-9-6.svg"/><Relationship Id="rId5" Type="http://schemas.openxmlformats.org/officeDocument/2006/relationships/image" Target="../media/image-9-4.svg"/><Relationship Id="rId4" Type="http://schemas.openxmlformats.org/officeDocument/2006/relationships/image" Target="../media/image-9-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847975"/>
            <a:ext cx="7328297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Revenue Analysis Report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63798" y="3993356"/>
            <a:ext cx="1182529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ATLIQ HOTELS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863798" y="4641175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Leveraging Business Intelligence to drive strategic decisions in India's luxury hospitality market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26218" y="610076"/>
            <a:ext cx="6136600" cy="512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Strategic Recommendations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2126218" y="1483638"/>
            <a:ext cx="10377964" cy="1082873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149078" y="1506498"/>
            <a:ext cx="721876" cy="1037153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2374702" y="1855827"/>
            <a:ext cx="270629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3051334" y="1686878"/>
            <a:ext cx="2747605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Dynamic Pricing Strategy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051334" y="2051447"/>
            <a:ext cx="9249608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demand-based pricing to optimize ADR during high-demand weekends and peak weeks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2126218" y="2746891"/>
            <a:ext cx="10377964" cy="1082873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2149078" y="2769751"/>
            <a:ext cx="721876" cy="1037153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2374702" y="3119080"/>
            <a:ext cx="270629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3051334" y="2950131"/>
            <a:ext cx="3153966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Property Improvement Focus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051334" y="3314700"/>
            <a:ext cx="9249608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Conduct root-cause analysis for AtliQ Seasons and AtliQ Grands, prioritizing guest experience and review ratings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2126218" y="4010144"/>
            <a:ext cx="10377964" cy="1082873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2149078" y="4033004"/>
            <a:ext cx="721876" cy="1037153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5" name="Text 13"/>
          <p:cNvSpPr/>
          <p:nvPr/>
        </p:nvSpPr>
        <p:spPr>
          <a:xfrm>
            <a:off x="2374702" y="4382333"/>
            <a:ext cx="270629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3051334" y="4213384"/>
            <a:ext cx="2356842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Channel Optimization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051334" y="4577953"/>
            <a:ext cx="9249608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marketing and inventory allocation toward high-realisation platforms like Logtrip and Direct channels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2126218" y="5273397"/>
            <a:ext cx="10377964" cy="1082873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2149078" y="5296257"/>
            <a:ext cx="721876" cy="1037153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20" name="Text 18"/>
          <p:cNvSpPr/>
          <p:nvPr/>
        </p:nvSpPr>
        <p:spPr>
          <a:xfrm>
            <a:off x="2374702" y="5645587"/>
            <a:ext cx="270629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3051334" y="5476637"/>
            <a:ext cx="2176582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Demand Smoothing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051334" y="5841206"/>
            <a:ext cx="9249608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Introduce targeted promotions during low-occupancy weeks to reduce revenue fluctuations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2126218" y="6536650"/>
            <a:ext cx="10377964" cy="1082873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2149078" y="6559510"/>
            <a:ext cx="721876" cy="1037153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25" name="Text 23"/>
          <p:cNvSpPr/>
          <p:nvPr/>
        </p:nvSpPr>
        <p:spPr>
          <a:xfrm>
            <a:off x="2374702" y="6908840"/>
            <a:ext cx="270629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3051334" y="6739890"/>
            <a:ext cx="3456742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Guest Experience Enhancement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051334" y="7104459"/>
            <a:ext cx="9249608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Improve service quality to boost ratings, directly enhancing platform ranking and conversion rates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12679821" y="7700914"/>
            <a:ext cx="1894593" cy="475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395174"/>
            <a:ext cx="701754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Problem Statement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2688669"/>
            <a:ext cx="4208859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AtliQ, with over 20 years in India's hospitality industry, faces declining revenue and market share in the luxury segment due to increased competition and ineffective decision-making.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4761548"/>
            <a:ext cx="4208859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management seeks to leverage </a:t>
            </a: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Business Intelligence and Data Analytics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identify performance gaps and implement data-driven strategies for recovery.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682496" y="2867620"/>
            <a:ext cx="2605207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20+</a:t>
            </a:r>
            <a:endParaRPr lang="en-US" sz="6400" dirty="0"/>
          </a:p>
        </p:txBody>
      </p:sp>
      <p:sp>
        <p:nvSpPr>
          <p:cNvPr id="7" name="Text 4"/>
          <p:cNvSpPr/>
          <p:nvPr/>
        </p:nvSpPr>
        <p:spPr>
          <a:xfrm>
            <a:off x="5682496" y="3990499"/>
            <a:ext cx="260520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Years Operating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682496" y="4958120"/>
            <a:ext cx="2605207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5★</a:t>
            </a:r>
            <a:endParaRPr lang="en-US" sz="6400" dirty="0"/>
          </a:p>
        </p:txBody>
      </p:sp>
      <p:sp>
        <p:nvSpPr>
          <p:cNvPr id="9" name="Text 6"/>
          <p:cNvSpPr/>
          <p:nvPr/>
        </p:nvSpPr>
        <p:spPr>
          <a:xfrm>
            <a:off x="5682496" y="6080998"/>
            <a:ext cx="260520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Hotel Category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09656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Analysis Goals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204567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3593544"/>
            <a:ext cx="4136350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5" name="Text 3"/>
          <p:cNvSpPr/>
          <p:nvPr/>
        </p:nvSpPr>
        <p:spPr>
          <a:xfrm>
            <a:off x="863798" y="3777853"/>
            <a:ext cx="325731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Evaluate Performance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63798" y="4276487"/>
            <a:ext cx="413635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Assess business performance using key hospitality metrics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246965" y="3204567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6965" y="3593544"/>
            <a:ext cx="4136350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9" name="Text 7"/>
          <p:cNvSpPr/>
          <p:nvPr/>
        </p:nvSpPr>
        <p:spPr>
          <a:xfrm>
            <a:off x="5246965" y="377785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Identify Trends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46965" y="4276487"/>
            <a:ext cx="413635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 patterns across time, cities, properties, and booking platforms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630132" y="3204567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3593544"/>
            <a:ext cx="4136350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3" name="Text 11"/>
          <p:cNvSpPr/>
          <p:nvPr/>
        </p:nvSpPr>
        <p:spPr>
          <a:xfrm>
            <a:off x="9630132" y="377785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Generate Insights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0132" y="4276487"/>
            <a:ext cx="413635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Deliver actionable recommendations to improve revenue and efficiency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3798" y="5479494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metrics examined: </a:t>
            </a: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Revenue, Occupancy, RevPAR, ADR, DBRN, DSRN, DURN, Cancellation Rate, Realisation %, and Customer Review Ratings</a:t>
            </a:r>
            <a:endParaRPr lang="en-US" sz="1900" dirty="0"/>
          </a:p>
        </p:txBody>
      </p:sp>
      <p:sp>
        <p:nvSpPr>
          <p:cNvPr id="16" name="Rectangle 15"/>
          <p:cNvSpPr/>
          <p:nvPr/>
        </p:nvSpPr>
        <p:spPr>
          <a:xfrm>
            <a:off x="12661163" y="7721082"/>
            <a:ext cx="1894593" cy="475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55502"/>
            <a:ext cx="882193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Overall Business Performance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473762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₹1.69B</a:t>
            </a:r>
            <a:endParaRPr lang="en-US" sz="6400" dirty="0"/>
          </a:p>
        </p:txBody>
      </p:sp>
      <p:sp>
        <p:nvSpPr>
          <p:cNvPr id="4" name="Text 2"/>
          <p:cNvSpPr/>
          <p:nvPr/>
        </p:nvSpPr>
        <p:spPr>
          <a:xfrm>
            <a:off x="958453" y="359664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166592" y="2473762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57.8%</a:t>
            </a:r>
            <a:endParaRPr lang="en-US" sz="6400" dirty="0"/>
          </a:p>
        </p:txBody>
      </p:sp>
      <p:sp>
        <p:nvSpPr>
          <p:cNvPr id="6" name="Text 4"/>
          <p:cNvSpPr/>
          <p:nvPr/>
        </p:nvSpPr>
        <p:spPr>
          <a:xfrm>
            <a:off x="4261247" y="359664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Occupancy Rate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166592" y="4095274"/>
            <a:ext cx="29943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Moderate utilization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469386" y="2473762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₹12.7K</a:t>
            </a:r>
            <a:endParaRPr lang="en-US" sz="6400" dirty="0"/>
          </a:p>
        </p:txBody>
      </p:sp>
      <p:sp>
        <p:nvSpPr>
          <p:cNvPr id="9" name="Text 7"/>
          <p:cNvSpPr/>
          <p:nvPr/>
        </p:nvSpPr>
        <p:spPr>
          <a:xfrm>
            <a:off x="7564041" y="359664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Average Daily Rate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72180" y="2473762"/>
            <a:ext cx="2994422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₹7,337</a:t>
            </a:r>
            <a:endParaRPr lang="en-US" sz="6400" dirty="0"/>
          </a:p>
        </p:txBody>
      </p:sp>
      <p:sp>
        <p:nvSpPr>
          <p:cNvPr id="11" name="Text 9"/>
          <p:cNvSpPr/>
          <p:nvPr/>
        </p:nvSpPr>
        <p:spPr>
          <a:xfrm>
            <a:off x="10866953" y="359664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RevPAR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772180" y="4095274"/>
            <a:ext cx="299442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Room for improvement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2515195" y="5082421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24.8%</a:t>
            </a:r>
            <a:endParaRPr lang="en-US" sz="6400" dirty="0"/>
          </a:p>
        </p:txBody>
      </p:sp>
      <p:sp>
        <p:nvSpPr>
          <p:cNvPr id="14" name="Text 12"/>
          <p:cNvSpPr/>
          <p:nvPr/>
        </p:nvSpPr>
        <p:spPr>
          <a:xfrm>
            <a:off x="2609850" y="620529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Cancellation Rate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2515195" y="6703933"/>
            <a:ext cx="29943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impact on revenue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5817989" y="5082421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70.1%</a:t>
            </a:r>
            <a:endParaRPr lang="en-US" sz="6400" dirty="0"/>
          </a:p>
        </p:txBody>
      </p:sp>
      <p:sp>
        <p:nvSpPr>
          <p:cNvPr id="17" name="Text 15"/>
          <p:cNvSpPr/>
          <p:nvPr/>
        </p:nvSpPr>
        <p:spPr>
          <a:xfrm>
            <a:off x="5912644" y="620529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Realisation Rate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120783" y="5082421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3.62</a:t>
            </a:r>
            <a:endParaRPr lang="en-US" sz="6400" dirty="0"/>
          </a:p>
        </p:txBody>
      </p:sp>
      <p:sp>
        <p:nvSpPr>
          <p:cNvPr id="19" name="Text 17"/>
          <p:cNvSpPr/>
          <p:nvPr/>
        </p:nvSpPr>
        <p:spPr>
          <a:xfrm>
            <a:off x="9215438" y="620529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Review Rating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120783" y="6703933"/>
            <a:ext cx="29943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Acceptable satisfaction</a:t>
            </a:r>
            <a:endParaRPr lang="en-US" sz="1900" dirty="0"/>
          </a:p>
        </p:txBody>
      </p:sp>
      <p:sp>
        <p:nvSpPr>
          <p:cNvPr id="21" name="Rectangle 20"/>
          <p:cNvSpPr/>
          <p:nvPr/>
        </p:nvSpPr>
        <p:spPr>
          <a:xfrm>
            <a:off x="12677546" y="7717975"/>
            <a:ext cx="1894593" cy="475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6413" y="649605"/>
            <a:ext cx="7491174" cy="1341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Weekend vs Weekday Performance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26413" y="2610683"/>
            <a:ext cx="3457575" cy="3043357"/>
          </a:xfrm>
          <a:prstGeom prst="roundRect">
            <a:avLst>
              <a:gd name="adj" fmla="val 1164"/>
            </a:avLst>
          </a:prstGeom>
          <a:solidFill>
            <a:srgbClr val="2D2E34"/>
          </a:solidFill>
          <a:ln/>
        </p:spPr>
      </p:sp>
      <p:sp>
        <p:nvSpPr>
          <p:cNvPr id="5" name="Text 2"/>
          <p:cNvSpPr/>
          <p:nvPr/>
        </p:nvSpPr>
        <p:spPr>
          <a:xfrm>
            <a:off x="1062514" y="2846784"/>
            <a:ext cx="2985373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Weekend Performance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62514" y="3753683"/>
            <a:ext cx="2985373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Occupancy: </a:t>
            </a:r>
            <a:r>
              <a:rPr lang="en-US" sz="185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62.6%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62514" y="4190405"/>
            <a:ext cx="2985373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RevPAR: </a:t>
            </a:r>
            <a:r>
              <a:rPr lang="en-US" sz="185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₹7,972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62514" y="4627126"/>
            <a:ext cx="2985373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ADR: </a:t>
            </a:r>
            <a:r>
              <a:rPr lang="en-US" sz="185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₹12,725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62514" y="5063847"/>
            <a:ext cx="2985373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Realisation: </a:t>
            </a:r>
            <a:r>
              <a:rPr lang="en-US" sz="185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70.6%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4867632" y="2610683"/>
            <a:ext cx="3457575" cy="3104317"/>
          </a:xfrm>
          <a:prstGeom prst="roundRect">
            <a:avLst>
              <a:gd name="adj" fmla="val 114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134213" y="2877264"/>
            <a:ext cx="2924413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Weekday Performance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5134213" y="3784163"/>
            <a:ext cx="2924413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Occupancy: </a:t>
            </a:r>
            <a:r>
              <a:rPr lang="en-US" sz="18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55.8%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5134213" y="4220885"/>
            <a:ext cx="2924413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RevPAR: </a:t>
            </a:r>
            <a:r>
              <a:rPr lang="en-US" sz="18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₹7,337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5134213" y="4657606"/>
            <a:ext cx="2924413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ADR: </a:t>
            </a:r>
            <a:r>
              <a:rPr lang="en-US" sz="18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₹12,700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5134213" y="5094327"/>
            <a:ext cx="2924413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Realisation: </a:t>
            </a:r>
            <a:r>
              <a:rPr lang="en-US" sz="18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69.9%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826413" y="6246257"/>
            <a:ext cx="7491174" cy="1333619"/>
          </a:xfrm>
          <a:prstGeom prst="roundRect">
            <a:avLst>
              <a:gd name="adj" fmla="val 2656"/>
            </a:avLst>
          </a:prstGeom>
          <a:solidFill>
            <a:srgbClr val="D6D7DC"/>
          </a:solidFill>
          <a:ln/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514" y="6586061"/>
            <a:ext cx="295037" cy="236101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593652" y="6541294"/>
            <a:ext cx="6487835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Weekends clearly outperform weekdays with stronger demand and better pricing power across all key metrics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87235" y="538758"/>
            <a:ext cx="7615357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Month-wise &amp; Week-wise Trends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1687235" y="3251954"/>
            <a:ext cx="11255812" cy="22860"/>
          </a:xfrm>
          <a:prstGeom prst="roundRect">
            <a:avLst>
              <a:gd name="adj" fmla="val 128447"/>
            </a:avLst>
          </a:prstGeom>
          <a:solidFill>
            <a:srgbClr val="D8D4D4"/>
          </a:solidFill>
          <a:ln/>
        </p:spPr>
      </p:sp>
      <p:sp>
        <p:nvSpPr>
          <p:cNvPr id="4" name="Shape 2"/>
          <p:cNvSpPr/>
          <p:nvPr/>
        </p:nvSpPr>
        <p:spPr>
          <a:xfrm>
            <a:off x="4428411" y="2664797"/>
            <a:ext cx="22860" cy="587216"/>
          </a:xfrm>
          <a:prstGeom prst="roundRect">
            <a:avLst>
              <a:gd name="adj" fmla="val 128447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4219694" y="3031748"/>
            <a:ext cx="440412" cy="44041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6" name="Text 4"/>
          <p:cNvSpPr/>
          <p:nvPr/>
        </p:nvSpPr>
        <p:spPr>
          <a:xfrm>
            <a:off x="4306431" y="3085088"/>
            <a:ext cx="2668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3327797" y="1486376"/>
            <a:ext cx="2224445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May 2022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882973" y="1881783"/>
            <a:ext cx="5114092" cy="587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₹582M revenue</a:t>
            </a: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with 58.5% occupancy - highest performance due to vacation period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303532" y="3251895"/>
            <a:ext cx="22860" cy="587216"/>
          </a:xfrm>
          <a:prstGeom prst="roundRect">
            <a:avLst>
              <a:gd name="adj" fmla="val 128447"/>
            </a:avLst>
          </a:prstGeom>
          <a:solidFill>
            <a:srgbClr val="D8D4D4"/>
          </a:solidFill>
          <a:ln/>
        </p:spPr>
      </p:sp>
      <p:sp>
        <p:nvSpPr>
          <p:cNvPr id="10" name="Shape 8"/>
          <p:cNvSpPr/>
          <p:nvPr/>
        </p:nvSpPr>
        <p:spPr>
          <a:xfrm>
            <a:off x="7094815" y="3031748"/>
            <a:ext cx="440412" cy="44041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9"/>
          <p:cNvSpPr/>
          <p:nvPr/>
        </p:nvSpPr>
        <p:spPr>
          <a:xfrm>
            <a:off x="7181552" y="3085088"/>
            <a:ext cx="2668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6202918" y="4034909"/>
            <a:ext cx="2224445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June 2022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758095" y="4430316"/>
            <a:ext cx="5114092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₹554M revenue</a:t>
            </a: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- gradual decline begins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10178653" y="2664797"/>
            <a:ext cx="22860" cy="587216"/>
          </a:xfrm>
          <a:prstGeom prst="roundRect">
            <a:avLst>
              <a:gd name="adj" fmla="val 128447"/>
            </a:avLst>
          </a:prstGeom>
          <a:solidFill>
            <a:srgbClr val="D8D4D4"/>
          </a:solidFill>
          <a:ln/>
        </p:spPr>
      </p:sp>
      <p:sp>
        <p:nvSpPr>
          <p:cNvPr id="15" name="Shape 13"/>
          <p:cNvSpPr/>
          <p:nvPr/>
        </p:nvSpPr>
        <p:spPr>
          <a:xfrm>
            <a:off x="9969937" y="3031748"/>
            <a:ext cx="440412" cy="44041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10056674" y="3085088"/>
            <a:ext cx="2668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9078039" y="1486376"/>
            <a:ext cx="2224445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July 2022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633216" y="1881783"/>
            <a:ext cx="5114092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₹552M revenue</a:t>
            </a: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- stable ADR maintained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1687235" y="5139809"/>
            <a:ext cx="3591997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Weekly Pattern Observed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1687235" y="5669161"/>
            <a:ext cx="5389126" cy="587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weeks:</a:t>
            </a: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Weeks 19, 20, 22, 24, 27-29 show ₹139-140M revenue with 61%+ occupancy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1687235" y="6432471"/>
            <a:ext cx="5389126" cy="587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 weeks:</a:t>
            </a: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Weeks 21, 23, 26, 30-31 dip to ~51% occupancy and ₹114-115M revenue</a:t>
            </a:r>
            <a:endParaRPr lang="en-US" sz="1500" dirty="0"/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421" y="5164217"/>
            <a:ext cx="5389126" cy="230647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2689991" y="7716415"/>
            <a:ext cx="1894593" cy="475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4620" y="445294"/>
            <a:ext cx="7360682" cy="458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ADR Analysis: Static Pricing Challenge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620" y="1226582"/>
            <a:ext cx="9281041" cy="519731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674620" y="6605468"/>
            <a:ext cx="4559856" cy="1178838"/>
          </a:xfrm>
          <a:prstGeom prst="roundRect">
            <a:avLst>
              <a:gd name="adj" fmla="val 930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2651760" y="6605468"/>
            <a:ext cx="91440" cy="1178838"/>
          </a:xfrm>
          <a:prstGeom prst="roundRect">
            <a:avLst>
              <a:gd name="adj" fmla="val 26478"/>
            </a:avLst>
          </a:prstGeom>
          <a:solidFill>
            <a:srgbClr val="2D2E34"/>
          </a:solidFill>
          <a:ln/>
        </p:spPr>
      </p:sp>
      <p:sp>
        <p:nvSpPr>
          <p:cNvPr id="6" name="Text 3"/>
          <p:cNvSpPr/>
          <p:nvPr/>
        </p:nvSpPr>
        <p:spPr>
          <a:xfrm>
            <a:off x="2927390" y="6789658"/>
            <a:ext cx="1998583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Remarkable Stability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2927390" y="7115770"/>
            <a:ext cx="4122896" cy="484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ADR remains consistently at ₹12.6K-₹12.7K across all periods, indicating a fixed pricing strategy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7395805" y="6605468"/>
            <a:ext cx="4559856" cy="1178838"/>
          </a:xfrm>
          <a:prstGeom prst="roundRect">
            <a:avLst>
              <a:gd name="adj" fmla="val 930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72945" y="6605468"/>
            <a:ext cx="91440" cy="1178838"/>
          </a:xfrm>
          <a:prstGeom prst="roundRect">
            <a:avLst>
              <a:gd name="adj" fmla="val 26478"/>
            </a:avLst>
          </a:prstGeom>
          <a:solidFill>
            <a:srgbClr val="2D2E34"/>
          </a:solidFill>
          <a:ln/>
        </p:spPr>
      </p:sp>
      <p:sp>
        <p:nvSpPr>
          <p:cNvPr id="10" name="Text 7"/>
          <p:cNvSpPr/>
          <p:nvPr/>
        </p:nvSpPr>
        <p:spPr>
          <a:xfrm>
            <a:off x="7648575" y="6789658"/>
            <a:ext cx="206478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Missed Opportunities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648575" y="7115770"/>
            <a:ext cx="4122896" cy="484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Static pricing fails to capitalize on high-demand periods like weekends and peak weeks</a:t>
            </a:r>
            <a:endParaRPr lang="en-US" sz="1250" dirty="0"/>
          </a:p>
        </p:txBody>
      </p:sp>
      <p:sp>
        <p:nvSpPr>
          <p:cNvPr id="13" name="Rectangle 12"/>
          <p:cNvSpPr/>
          <p:nvPr/>
        </p:nvSpPr>
        <p:spPr>
          <a:xfrm>
            <a:off x="12689152" y="7708043"/>
            <a:ext cx="1894593" cy="475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03847"/>
            <a:ext cx="920388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Booking Platform Performance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3522107"/>
            <a:ext cx="2981920" cy="308491"/>
          </a:xfrm>
          <a:prstGeom prst="roundRect">
            <a:avLst>
              <a:gd name="adj" fmla="val 12002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863798" y="3522107"/>
            <a:ext cx="2105144" cy="308491"/>
          </a:xfrm>
          <a:prstGeom prst="roundRect">
            <a:avLst>
              <a:gd name="adj" fmla="val 12002"/>
            </a:avLst>
          </a:prstGeom>
          <a:solidFill>
            <a:srgbClr val="2D2E34"/>
          </a:solidFill>
          <a:ln/>
        </p:spPr>
      </p:sp>
      <p:sp>
        <p:nvSpPr>
          <p:cNvPr id="5" name="Text 3"/>
          <p:cNvSpPr/>
          <p:nvPr/>
        </p:nvSpPr>
        <p:spPr>
          <a:xfrm>
            <a:off x="4030742" y="3522107"/>
            <a:ext cx="928330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70.6%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63798" y="413897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Logtrip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63798" y="4637603"/>
            <a:ext cx="409527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realisation with ₹12,705 ADR - most efficient channel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67563" y="3522107"/>
            <a:ext cx="3054072" cy="308491"/>
          </a:xfrm>
          <a:prstGeom prst="roundRect">
            <a:avLst>
              <a:gd name="adj" fmla="val 12002"/>
            </a:avLst>
          </a:prstGeom>
          <a:solidFill>
            <a:srgbClr val="F2EEEE"/>
          </a:solidFill>
          <a:ln/>
        </p:spPr>
      </p:sp>
      <p:sp>
        <p:nvSpPr>
          <p:cNvPr id="9" name="Shape 7"/>
          <p:cNvSpPr/>
          <p:nvPr/>
        </p:nvSpPr>
        <p:spPr>
          <a:xfrm>
            <a:off x="5267563" y="3522107"/>
            <a:ext cx="2137767" cy="308491"/>
          </a:xfrm>
          <a:prstGeom prst="roundRect">
            <a:avLst>
              <a:gd name="adj" fmla="val 12002"/>
            </a:avLst>
          </a:prstGeom>
          <a:solidFill>
            <a:srgbClr val="2D2E34"/>
          </a:solidFill>
          <a:ln/>
        </p:spPr>
      </p:sp>
      <p:sp>
        <p:nvSpPr>
          <p:cNvPr id="10" name="Text 8"/>
          <p:cNvSpPr/>
          <p:nvPr/>
        </p:nvSpPr>
        <p:spPr>
          <a:xfrm>
            <a:off x="8506658" y="3522107"/>
            <a:ext cx="856178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70%+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267563" y="4138970"/>
            <a:ext cx="350162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Journey &amp; Direct Online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67563" y="4637603"/>
            <a:ext cx="409527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Consistent performance with strong realisation rates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71328" y="3522107"/>
            <a:ext cx="2966204" cy="308491"/>
          </a:xfrm>
          <a:prstGeom prst="roundRect">
            <a:avLst>
              <a:gd name="adj" fmla="val 12002"/>
            </a:avLst>
          </a:prstGeom>
          <a:solidFill>
            <a:srgbClr val="F2EEEE"/>
          </a:solidFill>
          <a:ln/>
        </p:spPr>
      </p:sp>
      <p:sp>
        <p:nvSpPr>
          <p:cNvPr id="14" name="Shape 12"/>
          <p:cNvSpPr/>
          <p:nvPr/>
        </p:nvSpPr>
        <p:spPr>
          <a:xfrm>
            <a:off x="9671328" y="3522107"/>
            <a:ext cx="2070378" cy="308491"/>
          </a:xfrm>
          <a:prstGeom prst="roundRect">
            <a:avLst>
              <a:gd name="adj" fmla="val 12002"/>
            </a:avLst>
          </a:prstGeom>
          <a:solidFill>
            <a:srgbClr val="2D2E34"/>
          </a:solidFill>
          <a:ln/>
        </p:spPr>
      </p:sp>
      <p:sp>
        <p:nvSpPr>
          <p:cNvPr id="15" name="Text 13"/>
          <p:cNvSpPr/>
          <p:nvPr/>
        </p:nvSpPr>
        <p:spPr>
          <a:xfrm>
            <a:off x="12822555" y="3522107"/>
            <a:ext cx="94404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69.8%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9671328" y="4138970"/>
            <a:ext cx="34735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Tripster &amp; Makeyourtrip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1328" y="4637603"/>
            <a:ext cx="409527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Lower realisation indicating higher cancellations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863798" y="5655588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Direct and premium platforms deliver better quality bookings with higher conversion rates</a:t>
            </a:r>
            <a:endParaRPr lang="en-US" sz="1900" dirty="0"/>
          </a:p>
        </p:txBody>
      </p:sp>
      <p:sp>
        <p:nvSpPr>
          <p:cNvPr id="19" name="Rectangle 18"/>
          <p:cNvSpPr/>
          <p:nvPr/>
        </p:nvSpPr>
        <p:spPr>
          <a:xfrm>
            <a:off x="12689152" y="7720768"/>
            <a:ext cx="1894593" cy="475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0418" y="516731"/>
            <a:ext cx="5013722" cy="417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Property &amp; City Performance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960418" y="1301829"/>
            <a:ext cx="200501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Top Properties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960418" y="1717834"/>
            <a:ext cx="4048006" cy="1457920"/>
          </a:xfrm>
          <a:prstGeom prst="roundRect">
            <a:avLst>
              <a:gd name="adj" fmla="val 1513"/>
            </a:avLst>
          </a:prstGeom>
          <a:solidFill>
            <a:srgbClr val="F2EEEE"/>
          </a:solidFill>
          <a:ln/>
        </p:spPr>
      </p:sp>
      <p:sp>
        <p:nvSpPr>
          <p:cNvPr id="5" name="Shape 3"/>
          <p:cNvSpPr/>
          <p:nvPr/>
        </p:nvSpPr>
        <p:spPr>
          <a:xfrm>
            <a:off x="1107341" y="1864757"/>
            <a:ext cx="441007" cy="441008"/>
          </a:xfrm>
          <a:prstGeom prst="roundRect">
            <a:avLst>
              <a:gd name="adj" fmla="val 20732291"/>
            </a:avLst>
          </a:prstGeom>
          <a:solidFill>
            <a:srgbClr val="2D2E34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28547" y="1985962"/>
            <a:ext cx="198477" cy="1984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07341" y="2452688"/>
            <a:ext cx="1670804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AtliQ Exotica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107341" y="2808327"/>
            <a:ext cx="3754160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₹316M revenue, 70.6% realisation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960418" y="3322677"/>
            <a:ext cx="4048006" cy="1457920"/>
          </a:xfrm>
          <a:prstGeom prst="roundRect">
            <a:avLst>
              <a:gd name="adj" fmla="val 1513"/>
            </a:avLst>
          </a:prstGeom>
          <a:solidFill>
            <a:srgbClr val="F2EEEE"/>
          </a:solidFill>
          <a:ln/>
        </p:spPr>
      </p:sp>
      <p:sp>
        <p:nvSpPr>
          <p:cNvPr id="10" name="Shape 7"/>
          <p:cNvSpPr/>
          <p:nvPr/>
        </p:nvSpPr>
        <p:spPr>
          <a:xfrm>
            <a:off x="1107341" y="3469600"/>
            <a:ext cx="441007" cy="441008"/>
          </a:xfrm>
          <a:prstGeom prst="roundRect">
            <a:avLst>
              <a:gd name="adj" fmla="val 20732291"/>
            </a:avLst>
          </a:prstGeom>
          <a:solidFill>
            <a:srgbClr val="2D2E34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28547" y="3590806"/>
            <a:ext cx="198477" cy="19847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107341" y="4057531"/>
            <a:ext cx="1670804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AtliQ Palace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1107341" y="4413171"/>
            <a:ext cx="3754160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₹300M revenue, 59.9% occupancy</a:t>
            </a:r>
            <a:endParaRPr lang="en-US" sz="1150" dirty="0"/>
          </a:p>
        </p:txBody>
      </p:sp>
      <p:sp>
        <p:nvSpPr>
          <p:cNvPr id="14" name="Shape 10"/>
          <p:cNvSpPr/>
          <p:nvPr/>
        </p:nvSpPr>
        <p:spPr>
          <a:xfrm>
            <a:off x="960418" y="4927521"/>
            <a:ext cx="4048006" cy="1457920"/>
          </a:xfrm>
          <a:prstGeom prst="roundRect">
            <a:avLst>
              <a:gd name="adj" fmla="val 1513"/>
            </a:avLst>
          </a:prstGeom>
          <a:solidFill>
            <a:srgbClr val="F2EEEE"/>
          </a:solidFill>
          <a:ln/>
        </p:spPr>
      </p:sp>
      <p:sp>
        <p:nvSpPr>
          <p:cNvPr id="15" name="Shape 11"/>
          <p:cNvSpPr/>
          <p:nvPr/>
        </p:nvSpPr>
        <p:spPr>
          <a:xfrm>
            <a:off x="1107341" y="5074444"/>
            <a:ext cx="441007" cy="441008"/>
          </a:xfrm>
          <a:prstGeom prst="roundRect">
            <a:avLst>
              <a:gd name="adj" fmla="val 20732291"/>
            </a:avLst>
          </a:prstGeom>
          <a:solidFill>
            <a:srgbClr val="2D2E34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228547" y="5195649"/>
            <a:ext cx="198477" cy="19847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107341" y="5662374"/>
            <a:ext cx="1670804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AtliQ City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1107341" y="6018014"/>
            <a:ext cx="3754160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₹282M revenue, 59.4% occupancy</a:t>
            </a:r>
            <a:endParaRPr lang="en-US" sz="1150" dirty="0"/>
          </a:p>
        </p:txBody>
      </p:sp>
      <p:sp>
        <p:nvSpPr>
          <p:cNvPr id="19" name="Text 14"/>
          <p:cNvSpPr/>
          <p:nvPr/>
        </p:nvSpPr>
        <p:spPr>
          <a:xfrm>
            <a:off x="960418" y="6550819"/>
            <a:ext cx="200501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Underperformers</a:t>
            </a:r>
            <a:endParaRPr lang="en-US" sz="1550" dirty="0"/>
          </a:p>
        </p:txBody>
      </p:sp>
      <p:sp>
        <p:nvSpPr>
          <p:cNvPr id="20" name="Text 15"/>
          <p:cNvSpPr/>
          <p:nvPr/>
        </p:nvSpPr>
        <p:spPr>
          <a:xfrm>
            <a:off x="960418" y="6948368"/>
            <a:ext cx="404800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1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AtliQ Seasons:</a:t>
            </a:r>
            <a:r>
              <a:rPr lang="en-US" sz="11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₹65M revenue, 44.6% occupancy, 2.30 rating</a:t>
            </a:r>
            <a:endParaRPr lang="en-US" sz="1150" dirty="0"/>
          </a:p>
        </p:txBody>
      </p:sp>
      <p:sp>
        <p:nvSpPr>
          <p:cNvPr id="21" name="Text 16"/>
          <p:cNvSpPr/>
          <p:nvPr/>
        </p:nvSpPr>
        <p:spPr>
          <a:xfrm>
            <a:off x="960418" y="7220307"/>
            <a:ext cx="4048006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1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AtliQ Grands:</a:t>
            </a:r>
            <a:r>
              <a:rPr lang="en-US" sz="11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₹209M revenue, 52.5% occupancy, 25.1% cancellations</a:t>
            </a:r>
            <a:endParaRPr lang="en-US" sz="1150" dirty="0"/>
          </a:p>
        </p:txBody>
      </p:sp>
      <p:sp>
        <p:nvSpPr>
          <p:cNvPr id="22" name="Text 17"/>
          <p:cNvSpPr/>
          <p:nvPr/>
        </p:nvSpPr>
        <p:spPr>
          <a:xfrm>
            <a:off x="9321673" y="1217850"/>
            <a:ext cx="200501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City Leaders</a:t>
            </a:r>
            <a:endParaRPr lang="en-US" sz="1550" dirty="0"/>
          </a:p>
        </p:txBody>
      </p:sp>
      <p:sp>
        <p:nvSpPr>
          <p:cNvPr id="23" name="Text 18"/>
          <p:cNvSpPr/>
          <p:nvPr/>
        </p:nvSpPr>
        <p:spPr>
          <a:xfrm>
            <a:off x="9321673" y="1707316"/>
            <a:ext cx="1932146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₹661M</a:t>
            </a:r>
            <a:endParaRPr lang="en-US" sz="3800" dirty="0"/>
          </a:p>
        </p:txBody>
      </p:sp>
      <p:sp>
        <p:nvSpPr>
          <p:cNvPr id="24" name="Text 19"/>
          <p:cNvSpPr/>
          <p:nvPr/>
        </p:nvSpPr>
        <p:spPr>
          <a:xfrm>
            <a:off x="9452285" y="2376209"/>
            <a:ext cx="1670804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Mumbai</a:t>
            </a:r>
            <a:endParaRPr lang="en-US" sz="1300" dirty="0"/>
          </a:p>
        </p:txBody>
      </p:sp>
      <p:sp>
        <p:nvSpPr>
          <p:cNvPr id="25" name="Text 20"/>
          <p:cNvSpPr/>
          <p:nvPr/>
        </p:nvSpPr>
        <p:spPr>
          <a:xfrm>
            <a:off x="9321673" y="2731849"/>
            <a:ext cx="193214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1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revenue, ₹15.38K ADR</a:t>
            </a:r>
            <a:endParaRPr lang="en-US" sz="1150" dirty="0"/>
          </a:p>
        </p:txBody>
      </p:sp>
      <p:sp>
        <p:nvSpPr>
          <p:cNvPr id="26" name="Text 21"/>
          <p:cNvSpPr/>
          <p:nvPr/>
        </p:nvSpPr>
        <p:spPr>
          <a:xfrm>
            <a:off x="11437533" y="1707316"/>
            <a:ext cx="1932146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60.4%</a:t>
            </a:r>
            <a:endParaRPr lang="en-US" sz="3800" dirty="0"/>
          </a:p>
        </p:txBody>
      </p:sp>
      <p:sp>
        <p:nvSpPr>
          <p:cNvPr id="27" name="Text 22"/>
          <p:cNvSpPr/>
          <p:nvPr/>
        </p:nvSpPr>
        <p:spPr>
          <a:xfrm>
            <a:off x="11568144" y="2376209"/>
            <a:ext cx="1670804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Delhi</a:t>
            </a:r>
            <a:endParaRPr lang="en-US" sz="1300" dirty="0"/>
          </a:p>
        </p:txBody>
      </p:sp>
      <p:sp>
        <p:nvSpPr>
          <p:cNvPr id="28" name="Text 23"/>
          <p:cNvSpPr/>
          <p:nvPr/>
        </p:nvSpPr>
        <p:spPr>
          <a:xfrm>
            <a:off x="11437533" y="2731849"/>
            <a:ext cx="193214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1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occupancy, 3.78 rating</a:t>
            </a:r>
            <a:endParaRPr lang="en-US" sz="1150" dirty="0"/>
          </a:p>
        </p:txBody>
      </p:sp>
      <p:sp>
        <p:nvSpPr>
          <p:cNvPr id="29" name="Text 24"/>
          <p:cNvSpPr/>
          <p:nvPr/>
        </p:nvSpPr>
        <p:spPr>
          <a:xfrm>
            <a:off x="10379543" y="3319780"/>
            <a:ext cx="1932146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70.3%</a:t>
            </a:r>
            <a:endParaRPr lang="en-US" sz="3800" dirty="0"/>
          </a:p>
        </p:txBody>
      </p:sp>
      <p:sp>
        <p:nvSpPr>
          <p:cNvPr id="30" name="Text 25"/>
          <p:cNvSpPr/>
          <p:nvPr/>
        </p:nvSpPr>
        <p:spPr>
          <a:xfrm>
            <a:off x="10510155" y="3988673"/>
            <a:ext cx="1670804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Hyderabad</a:t>
            </a:r>
            <a:endParaRPr lang="en-US" sz="1300" dirty="0"/>
          </a:p>
        </p:txBody>
      </p:sp>
      <p:sp>
        <p:nvSpPr>
          <p:cNvPr id="31" name="Text 26"/>
          <p:cNvSpPr/>
          <p:nvPr/>
        </p:nvSpPr>
        <p:spPr>
          <a:xfrm>
            <a:off x="10379543" y="4344313"/>
            <a:ext cx="1932146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1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Best realisation, lowest cancellations</a:t>
            </a:r>
            <a:endParaRPr lang="en-US" sz="1150" dirty="0"/>
          </a:p>
        </p:txBody>
      </p:sp>
      <p:sp>
        <p:nvSpPr>
          <p:cNvPr id="32" name="Shape 27"/>
          <p:cNvSpPr/>
          <p:nvPr/>
        </p:nvSpPr>
        <p:spPr>
          <a:xfrm>
            <a:off x="9321673" y="4950698"/>
            <a:ext cx="4048006" cy="830342"/>
          </a:xfrm>
          <a:prstGeom prst="roundRect">
            <a:avLst>
              <a:gd name="adj" fmla="val 2656"/>
            </a:avLst>
          </a:prstGeom>
          <a:solidFill>
            <a:srgbClr val="D6D7DC"/>
          </a:solidFill>
          <a:ln/>
        </p:spPr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8596" y="5158105"/>
            <a:ext cx="183713" cy="146923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9799233" y="5134292"/>
            <a:ext cx="3423523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Bangalore shows challenges with 55.7% occupancy and 3.41 rating - lowest among all cities</a:t>
            </a:r>
            <a:endParaRPr lang="en-US" sz="1150" dirty="0"/>
          </a:p>
        </p:txBody>
      </p:sp>
      <p:sp>
        <p:nvSpPr>
          <p:cNvPr id="35" name="Rectangle 34"/>
          <p:cNvSpPr/>
          <p:nvPr/>
        </p:nvSpPr>
        <p:spPr>
          <a:xfrm>
            <a:off x="12673496" y="7707970"/>
            <a:ext cx="1894593" cy="475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613</Words>
  <Application>Microsoft Office PowerPoint</Application>
  <PresentationFormat>Custom</PresentationFormat>
  <Paragraphs>129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Montserrat Bold</vt:lpstr>
      <vt:lpstr>Calibri</vt:lpstr>
      <vt:lpstr>Montserrat Light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prajin</cp:lastModifiedBy>
  <cp:revision>2</cp:revision>
  <dcterms:created xsi:type="dcterms:W3CDTF">2026-01-15T15:16:57Z</dcterms:created>
  <dcterms:modified xsi:type="dcterms:W3CDTF">2026-01-15T17:53:35Z</dcterms:modified>
</cp:coreProperties>
</file>